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sldIdLst>
    <p:sldId id="256" r:id="rId2"/>
    <p:sldId id="257" r:id="rId3"/>
    <p:sldId id="261" r:id="rId4"/>
    <p:sldId id="265" r:id="rId5"/>
    <p:sldId id="259" r:id="rId6"/>
    <p:sldId id="260" r:id="rId7"/>
    <p:sldId id="262" r:id="rId8"/>
    <p:sldId id="263" r:id="rId9"/>
    <p:sldId id="264" r:id="rId10"/>
    <p:sldId id="266"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6" d="100"/>
          <a:sy n="106" d="100"/>
        </p:scale>
        <p:origin x="-1128"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8" name="Freeform 7"/>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Title 8"/>
          <p:cNvSpPr>
            <a:spLocks noGrp="1"/>
          </p:cNvSpPr>
          <p:nvPr>
            <p:ph type="ctrTitle"/>
          </p:nvPr>
        </p:nvSpPr>
        <p:spPr>
          <a:xfrm>
            <a:off x="429064" y="3337560"/>
            <a:ext cx="6480048" cy="2301240"/>
          </a:xfrm>
        </p:spPr>
        <p:txBody>
          <a:bodyPr rIns="45720"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076382E8-A9BA-479A-851E-8FE7E5B8BEE3}" type="datetimeFigureOut">
              <a:rPr lang="en-US" smtClean="0"/>
              <a:pPr/>
              <a:t>9/27/2010</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3B8946C1-E9D0-408C-97AE-F1040B408002}"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76382E8-A9BA-479A-851E-8FE7E5B8BEE3}" type="datetimeFigureOut">
              <a:rPr lang="en-US" smtClean="0"/>
              <a:pPr/>
              <a:t>9/27/2010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B8946C1-E9D0-408C-97AE-F1040B408002}"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76382E8-A9BA-479A-851E-8FE7E5B8BEE3}" type="datetimeFigureOut">
              <a:rPr lang="en-US" smtClean="0"/>
              <a:pPr/>
              <a:t>9/27/2010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B8946C1-E9D0-408C-97AE-F1040B408002}"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76382E8-A9BA-479A-851E-8FE7E5B8BEE3}" type="datetimeFigureOut">
              <a:rPr lang="en-US" smtClean="0"/>
              <a:pPr/>
              <a:t>9/27/2010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B8946C1-E9D0-408C-97AE-F1040B408002}"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9" name="Freeform 8"/>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2" name="Title 1"/>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076382E8-A9BA-479A-851E-8FE7E5B8BEE3}" type="datetimeFigureOut">
              <a:rPr lang="en-US" smtClean="0"/>
              <a:pPr/>
              <a:t>9/27/2010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B8946C1-E9D0-408C-97AE-F1040B408002}"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076382E8-A9BA-479A-851E-8FE7E5B8BEE3}" type="datetimeFigureOut">
              <a:rPr lang="en-US" smtClean="0"/>
              <a:pPr/>
              <a:t>9/27/2010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B8946C1-E9D0-408C-97AE-F1040B408002}"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86400"/>
            <a:ext cx="4040188"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5486400"/>
            <a:ext cx="4041775"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076382E8-A9BA-479A-851E-8FE7E5B8BEE3}" type="datetimeFigureOut">
              <a:rPr lang="en-US" smtClean="0"/>
              <a:pPr/>
              <a:t>9/27/2010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B8946C1-E9D0-408C-97AE-F1040B408002}"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320"/>
            <a:ext cx="7470648" cy="1143000"/>
          </a:xfrm>
        </p:spPr>
        <p:txBody>
          <a:bodyPr anchor="ctr"/>
          <a:lstStyle>
            <a:lvl1pPr algn="l">
              <a:defRPr sz="4600"/>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076382E8-A9BA-479A-851E-8FE7E5B8BEE3}" type="datetimeFigureOut">
              <a:rPr lang="en-US" smtClean="0"/>
              <a:pPr/>
              <a:t>9/27/2010</a:t>
            </a:fld>
            <a:endParaRPr lang="en-US"/>
          </a:p>
        </p:txBody>
      </p:sp>
      <p:sp>
        <p:nvSpPr>
          <p:cNvPr id="8" name="Slide Number Placeholder 7"/>
          <p:cNvSpPr>
            <a:spLocks noGrp="1"/>
          </p:cNvSpPr>
          <p:nvPr>
            <p:ph type="sldNum" sz="quarter" idx="11"/>
          </p:nvPr>
        </p:nvSpPr>
        <p:spPr/>
        <p:txBody>
          <a:bodyPr/>
          <a:lstStyle/>
          <a:p>
            <a:fld id="{3B8946C1-E9D0-408C-97AE-F1040B408002}" type="slidenum">
              <a:rPr lang="en-US" smtClean="0"/>
              <a:pPr/>
              <a:t>‹#›</a:t>
            </a:fld>
            <a:endParaRPr lang="en-US"/>
          </a:p>
        </p:txBody>
      </p:sp>
      <p:sp>
        <p:nvSpPr>
          <p:cNvPr id="9" name="Footer Placeholder 8"/>
          <p:cNvSpPr>
            <a:spLocks noGrp="1"/>
          </p:cNvSpPr>
          <p:nvPr>
            <p:ph type="ftr" sz="quarter" idx="12"/>
          </p:nvPr>
        </p:nvSpPr>
        <p:spPr/>
        <p:txBody>
          <a:bodyPr/>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76382E8-A9BA-479A-851E-8FE7E5B8BEE3}" type="datetimeFigureOut">
              <a:rPr lang="en-US" smtClean="0"/>
              <a:pPr/>
              <a:t>9/27/2010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B8946C1-E9D0-408C-97AE-F1040B408002}"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076382E8-A9BA-479A-851E-8FE7E5B8BEE3}" type="datetimeFigureOut">
              <a:rPr lang="en-US" smtClean="0"/>
              <a:pPr/>
              <a:t>9/27/2010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156448" y="6422064"/>
            <a:ext cx="762000" cy="365125"/>
          </a:xfrm>
        </p:spPr>
        <p:txBody>
          <a:bodyPr/>
          <a:lstStyle/>
          <a:p>
            <a:fld id="{3B8946C1-E9D0-408C-97AE-F1040B408002}"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457200" y="6422064"/>
            <a:ext cx="2133600" cy="365125"/>
          </a:xfrm>
        </p:spPr>
        <p:txBody>
          <a:bodyPr/>
          <a:lstStyle/>
          <a:p>
            <a:fld id="{076382E8-A9BA-479A-851E-8FE7E5B8BEE3}" type="datetimeFigureOut">
              <a:rPr lang="en-US" smtClean="0"/>
              <a:pPr/>
              <a:t>9/27/2010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B8946C1-E9D0-408C-97AE-F1040B408002}"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2" name="Freeform 11"/>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16" name="Freeform 15"/>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Title Placeholder 8"/>
          <p:cNvSpPr>
            <a:spLocks noGrp="1"/>
          </p:cNvSpPr>
          <p:nvPr>
            <p:ph type="title"/>
          </p:nvPr>
        </p:nvSpPr>
        <p:spPr>
          <a:xfrm>
            <a:off x="457200" y="274638"/>
            <a:ext cx="7467600" cy="1143000"/>
          </a:xfrm>
          <a:prstGeom prst="rect">
            <a:avLst/>
          </a:prstGeom>
        </p:spPr>
        <p:txBody>
          <a:bodyPr vert="horz" lIns="45720" rIns="45720" anchor="ctr">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600200"/>
            <a:ext cx="74676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422064"/>
            <a:ext cx="2133600" cy="365125"/>
          </a:xfrm>
          <a:prstGeom prst="rect">
            <a:avLst/>
          </a:prstGeom>
        </p:spPr>
        <p:txBody>
          <a:bodyPr vert="horz" bIns="0" anchor="b"/>
          <a:lstStyle>
            <a:lvl1pPr algn="l" eaLnBrk="1" latinLnBrk="0" hangingPunct="1">
              <a:defRPr kumimoji="0" sz="1000">
                <a:solidFill>
                  <a:schemeClr val="tx2">
                    <a:shade val="50000"/>
                  </a:schemeClr>
                </a:solidFill>
              </a:defRPr>
            </a:lvl1pPr>
          </a:lstStyle>
          <a:p>
            <a:fld id="{076382E8-A9BA-479A-851E-8FE7E5B8BEE3}" type="datetimeFigureOut">
              <a:rPr lang="en-US" smtClean="0"/>
              <a:pPr/>
              <a:t>9/27/2010</a:t>
            </a:fld>
            <a:endParaRPr lang="en-US"/>
          </a:p>
        </p:txBody>
      </p:sp>
      <p:sp>
        <p:nvSpPr>
          <p:cNvPr id="22" name="Footer Placeholder 21"/>
          <p:cNvSpPr>
            <a:spLocks noGrp="1"/>
          </p:cNvSpPr>
          <p:nvPr>
            <p:ph type="ftr" sz="quarter" idx="3"/>
          </p:nvPr>
        </p:nvSpPr>
        <p:spPr>
          <a:xfrm>
            <a:off x="3124200" y="6422064"/>
            <a:ext cx="2895600" cy="365125"/>
          </a:xfrm>
          <a:prstGeom prst="rect">
            <a:avLst/>
          </a:prstGeom>
        </p:spPr>
        <p:txBody>
          <a:bodyPr vert="horz" lIns="0" rIns="0" bIns="0" anchor="b"/>
          <a:lstStyle>
            <a:lvl1pPr algn="ctr" eaLnBrk="1" latinLnBrk="0" hangingPunct="1">
              <a:defRPr kumimoji="0" sz="1000">
                <a:solidFill>
                  <a:schemeClr val="tx2">
                    <a:shade val="50000"/>
                  </a:schemeClr>
                </a:solidFill>
              </a:defRPr>
            </a:lvl1pPr>
          </a:lstStyle>
          <a:p>
            <a:endParaRPr lang="en-US"/>
          </a:p>
        </p:txBody>
      </p:sp>
      <p:sp>
        <p:nvSpPr>
          <p:cNvPr id="18" name="Slide Number Placeholder 17"/>
          <p:cNvSpPr>
            <a:spLocks noGrp="1"/>
          </p:cNvSpPr>
          <p:nvPr>
            <p:ph type="sldNum" sz="quarter" idx="4"/>
          </p:nvPr>
        </p:nvSpPr>
        <p:spPr>
          <a:xfrm>
            <a:off x="8153400" y="6422064"/>
            <a:ext cx="762000" cy="365125"/>
          </a:xfrm>
          <a:prstGeom prst="rect">
            <a:avLst/>
          </a:prstGeom>
        </p:spPr>
        <p:txBody>
          <a:bodyPr vert="horz" lIns="0" tIns="0" rIns="0" bIns="0" anchor="b"/>
          <a:lstStyle>
            <a:lvl1pPr algn="r" eaLnBrk="1" latinLnBrk="0" hangingPunct="1">
              <a:defRPr kumimoji="0" sz="1000">
                <a:solidFill>
                  <a:schemeClr val="tx2">
                    <a:shade val="50000"/>
                  </a:schemeClr>
                </a:solidFill>
              </a:defRPr>
            </a:lvl1pPr>
          </a:lstStyle>
          <a:p>
            <a:fld id="{3B8946C1-E9D0-408C-97AE-F1040B408002}"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20624"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722376" indent="-274320" algn="l" rtl="0" eaLnBrk="1" latinLnBrk="0" hangingPunct="1">
        <a:spcBef>
          <a:spcPct val="20000"/>
        </a:spcBef>
        <a:buClr>
          <a:schemeClr val="accent1"/>
        </a:buClr>
        <a:buSzPct val="90000"/>
        <a:buFont typeface="Wingdings 2"/>
        <a:buChar char=""/>
        <a:defRPr kumimoji="0" sz="2600" kern="1200">
          <a:solidFill>
            <a:schemeClr val="tx1"/>
          </a:solidFill>
          <a:latin typeface="+mn-lt"/>
          <a:ea typeface="+mn-ea"/>
          <a:cs typeface="+mn-cs"/>
        </a:defRPr>
      </a:lvl2pPr>
      <a:lvl3pPr marL="1005840" indent="-256032"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280160" indent="-237744" algn="l" rtl="0" eaLnBrk="1" latinLnBrk="0" hangingPunct="1">
        <a:spcBef>
          <a:spcPct val="20000"/>
        </a:spcBef>
        <a:buClr>
          <a:schemeClr val="accent3"/>
        </a:buClr>
        <a:buSzPct val="90000"/>
        <a:buFont typeface="Wingdings 2"/>
        <a:buChar char=""/>
        <a:defRPr kumimoji="0" sz="2000" kern="1200">
          <a:solidFill>
            <a:schemeClr val="tx1"/>
          </a:solidFill>
          <a:latin typeface="+mn-lt"/>
          <a:ea typeface="+mn-ea"/>
          <a:cs typeface="+mn-cs"/>
        </a:defRPr>
      </a:lvl4pPr>
      <a:lvl5pPr marL="1490472" indent="-18288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image" Target="../media/image2.emf"/><Relationship Id="rId1" Type="http://schemas.openxmlformats.org/officeDocument/2006/relationships/slideLayout" Target="../slideLayouts/slideLayout2.xml"/><Relationship Id="rId4" Type="http://schemas.openxmlformats.org/officeDocument/2006/relationships/image" Target="../media/image4.emf"/></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6.e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38200" y="3276600"/>
            <a:ext cx="6480048" cy="2301240"/>
          </a:xfrm>
        </p:spPr>
        <p:txBody>
          <a:bodyPr>
            <a:normAutofit/>
          </a:bodyPr>
          <a:lstStyle/>
          <a:p>
            <a:r>
              <a:rPr lang="en-US" sz="6600" dirty="0" smtClean="0"/>
              <a:t>IT’S A STAT!</a:t>
            </a:r>
            <a:endParaRPr lang="en-US" sz="6600" dirty="0"/>
          </a:p>
        </p:txBody>
      </p:sp>
      <p:sp>
        <p:nvSpPr>
          <p:cNvPr id="3" name="Subtitle 2"/>
          <p:cNvSpPr>
            <a:spLocks noGrp="1"/>
          </p:cNvSpPr>
          <p:nvPr>
            <p:ph type="subTitle" idx="1"/>
          </p:nvPr>
        </p:nvSpPr>
        <p:spPr>
          <a:xfrm>
            <a:off x="0" y="6248400"/>
            <a:ext cx="4194048" cy="609600"/>
          </a:xfrm>
        </p:spPr>
        <p:txBody>
          <a:bodyPr/>
          <a:lstStyle/>
          <a:p>
            <a:r>
              <a:rPr lang="en-US" dirty="0" err="1" smtClean="0"/>
              <a:t>Bryanne</a:t>
            </a:r>
            <a:r>
              <a:rPr lang="en-US" dirty="0" smtClean="0"/>
              <a:t> </a:t>
            </a:r>
            <a:r>
              <a:rPr lang="en-US" dirty="0" err="1" smtClean="0"/>
              <a:t>Volllmer</a:t>
            </a:r>
            <a:r>
              <a:rPr lang="en-US" dirty="0" smtClean="0"/>
              <a:t> and Kyle </a:t>
            </a:r>
            <a:r>
              <a:rPr lang="en-US" dirty="0" err="1" smtClean="0"/>
              <a:t>Pollich</a:t>
            </a:r>
            <a:endParaRPr lang="en-US" dirty="0"/>
          </a:p>
        </p:txBody>
      </p:sp>
      <p:pic>
        <p:nvPicPr>
          <p:cNvPr id="72706" name="Picture 2" descr="http://www.zgeek.com/forum/gallery/files/1/1/5/8/0/trap.gif"/>
          <p:cNvPicPr>
            <a:picLocks noChangeAspect="1" noChangeArrowheads="1"/>
          </p:cNvPicPr>
          <p:nvPr/>
        </p:nvPicPr>
        <p:blipFill>
          <a:blip r:embed="rId2" cstate="print"/>
          <a:srcRect/>
          <a:stretch>
            <a:fillRect/>
          </a:stretch>
        </p:blipFill>
        <p:spPr bwMode="auto">
          <a:xfrm>
            <a:off x="5740673" y="2438401"/>
            <a:ext cx="3403327" cy="4419600"/>
          </a:xfrm>
          <a:prstGeom prst="rect">
            <a:avLst/>
          </a:prstGeom>
          <a:noFill/>
        </p:spPr>
      </p:pic>
      <p:sp>
        <p:nvSpPr>
          <p:cNvPr id="6" name="Subtitle 2"/>
          <p:cNvSpPr txBox="1">
            <a:spLocks/>
          </p:cNvSpPr>
          <p:nvPr/>
        </p:nvSpPr>
        <p:spPr>
          <a:xfrm>
            <a:off x="0" y="3886200"/>
            <a:ext cx="5565648" cy="609600"/>
          </a:xfrm>
          <a:prstGeom prst="rect">
            <a:avLst/>
          </a:prstGeom>
        </p:spPr>
        <p:txBody>
          <a:bodyPr vert="horz" tIns="0" rIns="45720" bIns="0" anchor="b">
            <a:normAutofit/>
          </a:bodyPr>
          <a:lstStyle/>
          <a:p>
            <a:pPr marL="0" marR="0" lvl="0" indent="0" algn="r" defTabSz="914400" rtl="0" eaLnBrk="1" fontAlgn="auto" latinLnBrk="0" hangingPunct="1">
              <a:lnSpc>
                <a:spcPct val="100000"/>
              </a:lnSpc>
              <a:spcBef>
                <a:spcPct val="20000"/>
              </a:spcBef>
              <a:spcAft>
                <a:spcPts val="0"/>
              </a:spcAft>
              <a:buClr>
                <a:schemeClr val="accent1"/>
              </a:buClr>
              <a:buSzPct val="80000"/>
              <a:buFont typeface="Wingdings 2"/>
              <a:buNone/>
              <a:tabLst/>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(Project</a:t>
            </a:r>
            <a:r>
              <a:rPr kumimoji="0" lang="en-US" b="0" i="0" u="none" strike="noStrike" kern="1200" cap="none" spc="0" normalizeH="0" noProof="0" dirty="0" smtClean="0">
                <a:ln>
                  <a:noFill/>
                </a:ln>
                <a:solidFill>
                  <a:schemeClr val="tx1"/>
                </a:solidFill>
                <a:effectLst/>
                <a:uLnTx/>
                <a:uFillTx/>
                <a:latin typeface="+mn-lt"/>
                <a:ea typeface="+mn-ea"/>
                <a:cs typeface="+mn-cs"/>
              </a:rPr>
              <a:t> #1—Gathering and Analyzing Data)</a:t>
            </a:r>
            <a:endParaRPr kumimoji="0" lang="en-US"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a:t>
            </a:r>
            <a:endParaRPr lang="en-US" dirty="0"/>
          </a:p>
        </p:txBody>
      </p:sp>
      <p:sp>
        <p:nvSpPr>
          <p:cNvPr id="4" name="Content Placeholder 3"/>
          <p:cNvSpPr>
            <a:spLocks noGrp="1"/>
          </p:cNvSpPr>
          <p:nvPr>
            <p:ph sz="half" idx="2"/>
          </p:nvPr>
        </p:nvSpPr>
        <p:spPr>
          <a:xfrm>
            <a:off x="533400" y="1600200"/>
            <a:ext cx="7543800" cy="4602163"/>
          </a:xfrm>
        </p:spPr>
        <p:txBody>
          <a:bodyPr/>
          <a:lstStyle/>
          <a:p>
            <a:r>
              <a:rPr lang="en-US" dirty="0" smtClean="0"/>
              <a:t>The vast majority of our stat class consists of right handed females, which provides some significant bias to our results. Also, some people used pencils while others used pens which created a variable we did not account for. Overall, the unequal amount of people who are right handed and people who are left handed made it hard to reach any statistically sound conclusion. Yes, the average number reached for right </a:t>
            </a:r>
            <a:r>
              <a:rPr lang="en-US" dirty="0" err="1" smtClean="0"/>
              <a:t>handers</a:t>
            </a:r>
            <a:r>
              <a:rPr lang="en-US" dirty="0" smtClean="0"/>
              <a:t> was higher, but there were only five left </a:t>
            </a:r>
            <a:r>
              <a:rPr lang="en-US" dirty="0" err="1" smtClean="0"/>
              <a:t>handers</a:t>
            </a:r>
            <a:r>
              <a:rPr lang="en-US" dirty="0" smtClean="0"/>
              <a:t> </a:t>
            </a:r>
            <a:r>
              <a:rPr lang="en-US" smtClean="0"/>
              <a:t>to test. </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Our Number Test</a:t>
            </a:r>
            <a:endParaRPr lang="en-US" dirty="0"/>
          </a:p>
        </p:txBody>
      </p:sp>
      <p:sp>
        <p:nvSpPr>
          <p:cNvPr id="3" name="Content Placeholder 2"/>
          <p:cNvSpPr>
            <a:spLocks noGrp="1"/>
          </p:cNvSpPr>
          <p:nvPr>
            <p:ph idx="1"/>
          </p:nvPr>
        </p:nvSpPr>
        <p:spPr/>
        <p:txBody>
          <a:bodyPr/>
          <a:lstStyle/>
          <a:p>
            <a:pPr>
              <a:buNone/>
            </a:pPr>
            <a:r>
              <a:rPr lang="en-US" dirty="0" smtClean="0"/>
              <a:t>	In our test subjects had to write numbers ascending from one (1, 2, 3…) for a minute. We then recorded the </a:t>
            </a:r>
            <a:r>
              <a:rPr lang="en-US"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number they reached</a:t>
            </a:r>
            <a:r>
              <a:rPr lang="en-US" dirty="0" smtClean="0"/>
              <a:t>, their </a:t>
            </a:r>
            <a:r>
              <a:rPr lang="en-US"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gender</a:t>
            </a:r>
            <a:r>
              <a:rPr lang="en-US" dirty="0" smtClean="0"/>
              <a:t> and if they were </a:t>
            </a:r>
            <a:r>
              <a:rPr lang="en-US"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right or left handed</a:t>
            </a:r>
            <a:r>
              <a:rPr lang="en-US" dirty="0" smtClean="0"/>
              <a:t>. </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0" y="0"/>
            <a:ext cx="7467600" cy="1143000"/>
          </a:xfrm>
        </p:spPr>
        <p:txBody>
          <a:bodyPr>
            <a:normAutofit/>
          </a:bodyPr>
          <a:lstStyle/>
          <a:p>
            <a:r>
              <a:rPr lang="en-US" dirty="0" smtClean="0"/>
              <a:t>Numbers Reached—Normal?</a:t>
            </a:r>
            <a:endParaRPr lang="en-US" dirty="0"/>
          </a:p>
        </p:txBody>
      </p:sp>
      <p:pic>
        <p:nvPicPr>
          <p:cNvPr id="77826" name="Picture 2"/>
          <p:cNvPicPr>
            <a:picLocks noGrp="1" noChangeAspect="1" noChangeArrowheads="1"/>
          </p:cNvPicPr>
          <p:nvPr>
            <p:ph idx="1"/>
          </p:nvPr>
        </p:nvPicPr>
        <p:blipFill>
          <a:blip r:embed="rId2" cstate="print"/>
          <a:stretch>
            <a:fillRect/>
          </a:stretch>
        </p:blipFill>
        <p:spPr bwMode="auto">
          <a:xfrm>
            <a:off x="4567307" y="3124201"/>
            <a:ext cx="4576693" cy="3733800"/>
          </a:xfrm>
          <a:prstGeom prst="rect">
            <a:avLst/>
          </a:prstGeom>
          <a:noFill/>
          <a:ln w="9525">
            <a:noFill/>
            <a:miter lim="800000"/>
            <a:headEnd/>
            <a:tailEnd/>
          </a:ln>
          <a:effectLst/>
        </p:spPr>
      </p:pic>
      <p:pic>
        <p:nvPicPr>
          <p:cNvPr id="77828" name="Picture 4" descr="http://business.clayton.edu/arjomand/book/sbgraph/normal0.gif"/>
          <p:cNvPicPr>
            <a:picLocks noChangeAspect="1" noChangeArrowheads="1"/>
          </p:cNvPicPr>
          <p:nvPr/>
        </p:nvPicPr>
        <p:blipFill>
          <a:blip r:embed="rId3" cstate="print">
            <a:clrChange>
              <a:clrFrom>
                <a:srgbClr val="FFFFFF"/>
              </a:clrFrom>
              <a:clrTo>
                <a:srgbClr val="FFFFFF">
                  <a:alpha val="0"/>
                </a:srgbClr>
              </a:clrTo>
            </a:clrChange>
          </a:blip>
          <a:srcRect l="20301" r="26316"/>
          <a:stretch>
            <a:fillRect/>
          </a:stretch>
        </p:blipFill>
        <p:spPr bwMode="auto">
          <a:xfrm>
            <a:off x="5308922" y="3970511"/>
            <a:ext cx="3835078" cy="2700759"/>
          </a:xfrm>
          <a:prstGeom prst="rect">
            <a:avLst/>
          </a:prstGeom>
          <a:noFill/>
        </p:spPr>
      </p:pic>
      <p:pic>
        <p:nvPicPr>
          <p:cNvPr id="77829" name="Picture 5"/>
          <p:cNvPicPr>
            <a:picLocks noChangeAspect="1" noChangeArrowheads="1"/>
          </p:cNvPicPr>
          <p:nvPr/>
        </p:nvPicPr>
        <p:blipFill>
          <a:blip r:embed="rId4" cstate="print"/>
          <a:srcRect/>
          <a:stretch>
            <a:fillRect/>
          </a:stretch>
        </p:blipFill>
        <p:spPr bwMode="auto">
          <a:xfrm>
            <a:off x="0" y="1219200"/>
            <a:ext cx="4495800" cy="3671570"/>
          </a:xfrm>
          <a:prstGeom prst="rect">
            <a:avLst/>
          </a:prstGeom>
          <a:noFill/>
          <a:ln w="9525">
            <a:noFill/>
            <a:miter lim="800000"/>
            <a:headEnd/>
            <a:tailEnd/>
          </a:ln>
          <a:effectLst/>
        </p:spPr>
      </p:pic>
      <p:sp>
        <p:nvSpPr>
          <p:cNvPr id="8" name="TextBox 7"/>
          <p:cNvSpPr txBox="1"/>
          <p:nvPr/>
        </p:nvSpPr>
        <p:spPr>
          <a:xfrm>
            <a:off x="5715000" y="1219200"/>
            <a:ext cx="3200400" cy="1569660"/>
          </a:xfrm>
          <a:prstGeom prst="rect">
            <a:avLst/>
          </a:prstGeom>
          <a:noFill/>
        </p:spPr>
        <p:txBody>
          <a:bodyPr wrap="square" rtlCol="0">
            <a:spAutoFit/>
          </a:bodyPr>
          <a:lstStyle/>
          <a:p>
            <a:r>
              <a:rPr lang="en-US" sz="9600"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NO!</a:t>
            </a:r>
            <a:endParaRPr lang="en-US" sz="9600" b="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Description of Data</a:t>
            </a:r>
            <a:endParaRPr lang="en-US" dirty="0"/>
          </a:p>
        </p:txBody>
      </p:sp>
      <p:sp>
        <p:nvSpPr>
          <p:cNvPr id="6" name="Content Placeholder 5"/>
          <p:cNvSpPr>
            <a:spLocks noGrp="1"/>
          </p:cNvSpPr>
          <p:nvPr>
            <p:ph idx="1"/>
          </p:nvPr>
        </p:nvSpPr>
        <p:spPr/>
        <p:txBody>
          <a:bodyPr>
            <a:normAutofit lnSpcReduction="10000"/>
          </a:bodyPr>
          <a:lstStyle/>
          <a:p>
            <a:pPr algn="ctr">
              <a:buNone/>
            </a:pPr>
            <a:r>
              <a:rPr lang="en-US" dirty="0" smtClean="0"/>
              <a:t>		The graph of our collected data is </a:t>
            </a:r>
            <a:r>
              <a:rPr lang="en-US" b="1" dirty="0" err="1"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unimodal</a:t>
            </a:r>
            <a:r>
              <a:rPr lang="en-US" dirty="0" smtClean="0"/>
              <a:t> with a left skew. The </a:t>
            </a:r>
            <a:r>
              <a:rPr lang="en-US"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mean </a:t>
            </a:r>
            <a:r>
              <a:rPr lang="en-US" dirty="0" smtClean="0"/>
              <a:t>is 67.935, the </a:t>
            </a:r>
            <a:r>
              <a:rPr lang="en-US"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median </a:t>
            </a:r>
            <a:r>
              <a:rPr lang="en-US" dirty="0" smtClean="0"/>
              <a:t>is 69 and the </a:t>
            </a:r>
            <a:r>
              <a:rPr lang="en-US"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standard deviation </a:t>
            </a:r>
            <a:r>
              <a:rPr lang="en-US" dirty="0" smtClean="0"/>
              <a:t>is 5.865. The </a:t>
            </a:r>
            <a:r>
              <a:rPr lang="en-US"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left skew</a:t>
            </a:r>
            <a:r>
              <a:rPr lang="en-US" dirty="0" smtClean="0"/>
              <a:t> is apparent in the difference between the mean and median. As evidenced by the normal </a:t>
            </a:r>
            <a:r>
              <a:rPr lang="en-US" dirty="0" err="1" smtClean="0"/>
              <a:t>quantile</a:t>
            </a:r>
            <a:r>
              <a:rPr lang="en-US" dirty="0" smtClean="0"/>
              <a:t> graph and the overlapping picture of a normal distribution, our data does not fit a normal distribution very well at all. </a:t>
            </a:r>
          </a:p>
          <a:p>
            <a:pPr algn="ctr">
              <a:buNone/>
            </a:pP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smtClean="0"/>
              <a:t>Gender vs. Number Reached</a:t>
            </a:r>
            <a:endParaRPr lang="en-US" dirty="0"/>
          </a:p>
        </p:txBody>
      </p:sp>
      <p:pic>
        <p:nvPicPr>
          <p:cNvPr id="76802" name="Picture 2"/>
          <p:cNvPicPr>
            <a:picLocks noGrp="1" noChangeAspect="1" noChangeArrowheads="1"/>
          </p:cNvPicPr>
          <p:nvPr>
            <p:ph idx="1"/>
          </p:nvPr>
        </p:nvPicPr>
        <p:blipFill>
          <a:blip r:embed="rId2" cstate="print"/>
          <a:stretch>
            <a:fillRect/>
          </a:stretch>
        </p:blipFill>
        <p:spPr bwMode="auto">
          <a:xfrm>
            <a:off x="0" y="1295400"/>
            <a:ext cx="6793456" cy="4807627"/>
          </a:xfrm>
          <a:prstGeom prst="rect">
            <a:avLst/>
          </a:prstGeom>
          <a:noFill/>
          <a:ln w="9525">
            <a:noFill/>
            <a:miter lim="800000"/>
            <a:headEnd/>
            <a:tailEnd/>
          </a:ln>
          <a:effectLst/>
        </p:spPr>
      </p:pic>
      <p:sp>
        <p:nvSpPr>
          <p:cNvPr id="4" name="TextBox 3"/>
          <p:cNvSpPr txBox="1"/>
          <p:nvPr/>
        </p:nvSpPr>
        <p:spPr>
          <a:xfrm>
            <a:off x="6781800" y="1342072"/>
            <a:ext cx="2362200" cy="1477328"/>
          </a:xfrm>
          <a:prstGeom prst="rect">
            <a:avLst/>
          </a:prstGeom>
          <a:noFill/>
        </p:spPr>
        <p:txBody>
          <a:bodyPr wrap="square" rtlCol="0">
            <a:spAutoFit/>
          </a:bodyPr>
          <a:lstStyle/>
          <a:p>
            <a:r>
              <a:rPr lang="en-US" dirty="0" smtClean="0"/>
              <a:t>Female: the graph is </a:t>
            </a:r>
            <a:r>
              <a:rPr lang="en-US" dirty="0" err="1" smtClean="0"/>
              <a:t>unimodal</a:t>
            </a:r>
            <a:r>
              <a:rPr lang="en-US" dirty="0" smtClean="0"/>
              <a:t> and slightly skewed right. Its center is 68 and its spread is 24.</a:t>
            </a:r>
            <a:endParaRPr lang="en-US" dirty="0"/>
          </a:p>
        </p:txBody>
      </p:sp>
      <p:sp>
        <p:nvSpPr>
          <p:cNvPr id="6" name="TextBox 5"/>
          <p:cNvSpPr txBox="1"/>
          <p:nvPr/>
        </p:nvSpPr>
        <p:spPr>
          <a:xfrm>
            <a:off x="6781800" y="3962400"/>
            <a:ext cx="2362200" cy="1477328"/>
          </a:xfrm>
          <a:prstGeom prst="rect">
            <a:avLst/>
          </a:prstGeom>
          <a:noFill/>
        </p:spPr>
        <p:txBody>
          <a:bodyPr wrap="square" rtlCol="0">
            <a:spAutoFit/>
          </a:bodyPr>
          <a:lstStyle/>
          <a:p>
            <a:r>
              <a:rPr lang="en-US" dirty="0" smtClean="0"/>
              <a:t>Male: the graph is </a:t>
            </a:r>
            <a:r>
              <a:rPr lang="en-US" dirty="0" err="1" smtClean="0"/>
              <a:t>unimodal</a:t>
            </a:r>
            <a:r>
              <a:rPr lang="en-US" dirty="0" smtClean="0"/>
              <a:t> and harshly skewed left with a center of 70 and a range of 13.</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Kyle vs. </a:t>
            </a:r>
            <a:r>
              <a:rPr lang="en-US" dirty="0" err="1" smtClean="0"/>
              <a:t>Bryanne</a:t>
            </a:r>
            <a:endParaRPr lang="en-US" dirty="0"/>
          </a:p>
        </p:txBody>
      </p:sp>
      <p:pic>
        <p:nvPicPr>
          <p:cNvPr id="78850" name="Picture 2"/>
          <p:cNvPicPr>
            <a:picLocks noGrp="1" noChangeAspect="1" noChangeArrowheads="1"/>
          </p:cNvPicPr>
          <p:nvPr>
            <p:ph idx="1"/>
          </p:nvPr>
        </p:nvPicPr>
        <p:blipFill>
          <a:blip r:embed="rId2" cstate="print"/>
          <a:stretch>
            <a:fillRect/>
          </a:stretch>
        </p:blipFill>
        <p:spPr bwMode="auto">
          <a:xfrm>
            <a:off x="4800600" y="3272657"/>
            <a:ext cx="3886200" cy="3170476"/>
          </a:xfrm>
          <a:prstGeom prst="rect">
            <a:avLst/>
          </a:prstGeom>
          <a:noFill/>
          <a:ln w="9525">
            <a:noFill/>
            <a:miter lim="800000"/>
            <a:headEnd/>
            <a:tailEnd/>
          </a:ln>
          <a:effectLst/>
        </p:spPr>
      </p:pic>
      <p:pic>
        <p:nvPicPr>
          <p:cNvPr id="78851" name="Picture 3"/>
          <p:cNvPicPr>
            <a:picLocks noChangeAspect="1" noChangeArrowheads="1"/>
          </p:cNvPicPr>
          <p:nvPr/>
        </p:nvPicPr>
        <p:blipFill>
          <a:blip r:embed="rId3" cstate="print"/>
          <a:srcRect/>
          <a:stretch>
            <a:fillRect/>
          </a:stretch>
        </p:blipFill>
        <p:spPr bwMode="auto">
          <a:xfrm>
            <a:off x="76200" y="1329690"/>
            <a:ext cx="4343400" cy="3547110"/>
          </a:xfrm>
          <a:prstGeom prst="rect">
            <a:avLst/>
          </a:prstGeom>
          <a:noFill/>
          <a:ln w="9525">
            <a:noFill/>
            <a:miter lim="800000"/>
            <a:headEnd/>
            <a:tailEnd/>
          </a:ln>
          <a:effectLst/>
        </p:spPr>
      </p:pic>
      <p:sp>
        <p:nvSpPr>
          <p:cNvPr id="6" name="TextBox 5"/>
          <p:cNvSpPr txBox="1"/>
          <p:nvPr/>
        </p:nvSpPr>
        <p:spPr>
          <a:xfrm>
            <a:off x="5257800" y="323671"/>
            <a:ext cx="3352800" cy="1200329"/>
          </a:xfrm>
          <a:prstGeom prst="rect">
            <a:avLst/>
          </a:prstGeom>
          <a:noFill/>
        </p:spPr>
        <p:txBody>
          <a:bodyPr wrap="square" rtlCol="0">
            <a:spAutoFit/>
          </a:bodyPr>
          <a:lstStyle/>
          <a:p>
            <a:r>
              <a:rPr lang="en-US" dirty="0" smtClean="0"/>
              <a:t>Kyle: the graph is </a:t>
            </a:r>
            <a:r>
              <a:rPr lang="en-US" dirty="0" err="1" smtClean="0"/>
              <a:t>unimodal</a:t>
            </a:r>
            <a:r>
              <a:rPr lang="en-US" dirty="0" smtClean="0"/>
              <a:t> and skewed left. The center is ___ and the spread is ___.  It also has a gap at (65, ___).</a:t>
            </a:r>
            <a:endParaRPr lang="en-US" dirty="0"/>
          </a:p>
        </p:txBody>
      </p:sp>
      <p:sp>
        <p:nvSpPr>
          <p:cNvPr id="7" name="TextBox 6"/>
          <p:cNvSpPr txBox="1"/>
          <p:nvPr/>
        </p:nvSpPr>
        <p:spPr>
          <a:xfrm>
            <a:off x="5257800" y="1896070"/>
            <a:ext cx="3429000" cy="923330"/>
          </a:xfrm>
          <a:prstGeom prst="rect">
            <a:avLst/>
          </a:prstGeom>
          <a:noFill/>
        </p:spPr>
        <p:txBody>
          <a:bodyPr wrap="square" rtlCol="0">
            <a:spAutoFit/>
          </a:bodyPr>
          <a:lstStyle/>
          <a:p>
            <a:r>
              <a:rPr lang="en-US" dirty="0" err="1" smtClean="0"/>
              <a:t>Bryanne</a:t>
            </a:r>
            <a:r>
              <a:rPr lang="en-US" dirty="0" smtClean="0"/>
              <a:t>: the graph is </a:t>
            </a:r>
            <a:r>
              <a:rPr lang="en-US" dirty="0" err="1" smtClean="0"/>
              <a:t>unimodal</a:t>
            </a:r>
            <a:r>
              <a:rPr lang="en-US" dirty="0" smtClean="0"/>
              <a:t>  and skewed left. The center is ___ and the spread is ___.</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Hand vs. Number Reached</a:t>
            </a:r>
            <a:endParaRPr lang="en-US" dirty="0"/>
          </a:p>
        </p:txBody>
      </p:sp>
      <p:pic>
        <p:nvPicPr>
          <p:cNvPr id="79875" name="Picture 3"/>
          <p:cNvPicPr>
            <a:picLocks noGrp="1" noChangeAspect="1" noChangeArrowheads="1"/>
          </p:cNvPicPr>
          <p:nvPr>
            <p:ph idx="1"/>
          </p:nvPr>
        </p:nvPicPr>
        <p:blipFill>
          <a:blip r:embed="rId2" cstate="print"/>
          <a:srcRect/>
          <a:stretch>
            <a:fillRect/>
          </a:stretch>
        </p:blipFill>
        <p:spPr bwMode="auto">
          <a:xfrm>
            <a:off x="0" y="1295400"/>
            <a:ext cx="5867400" cy="4786797"/>
          </a:xfrm>
          <a:prstGeom prst="rect">
            <a:avLst/>
          </a:prstGeom>
          <a:noFill/>
          <a:ln w="9525">
            <a:noFill/>
            <a:miter lim="800000"/>
            <a:headEnd/>
            <a:tailEnd/>
          </a:ln>
          <a:effectLst/>
        </p:spPr>
      </p:pic>
      <p:sp>
        <p:nvSpPr>
          <p:cNvPr id="4" name="TextBox 3"/>
          <p:cNvSpPr txBox="1"/>
          <p:nvPr/>
        </p:nvSpPr>
        <p:spPr>
          <a:xfrm>
            <a:off x="6096000" y="1494472"/>
            <a:ext cx="2514600" cy="1477328"/>
          </a:xfrm>
          <a:prstGeom prst="rect">
            <a:avLst/>
          </a:prstGeom>
          <a:noFill/>
        </p:spPr>
        <p:txBody>
          <a:bodyPr wrap="square" rtlCol="0">
            <a:spAutoFit/>
          </a:bodyPr>
          <a:lstStyle/>
          <a:p>
            <a:r>
              <a:rPr lang="en-US" dirty="0" smtClean="0"/>
              <a:t>Right-Handed: the graph is </a:t>
            </a:r>
            <a:r>
              <a:rPr lang="en-US" dirty="0" err="1" smtClean="0"/>
              <a:t>unimodal</a:t>
            </a:r>
            <a:r>
              <a:rPr lang="en-US" dirty="0" smtClean="0"/>
              <a:t> and slightly skewed left. It has a center of 69.5 and a spread of 24. </a:t>
            </a:r>
            <a:endParaRPr lang="en-US" dirty="0"/>
          </a:p>
        </p:txBody>
      </p:sp>
      <p:sp>
        <p:nvSpPr>
          <p:cNvPr id="5" name="TextBox 4"/>
          <p:cNvSpPr txBox="1"/>
          <p:nvPr/>
        </p:nvSpPr>
        <p:spPr>
          <a:xfrm>
            <a:off x="6172200" y="3581400"/>
            <a:ext cx="2209800" cy="2031325"/>
          </a:xfrm>
          <a:prstGeom prst="rect">
            <a:avLst/>
          </a:prstGeom>
          <a:noFill/>
        </p:spPr>
        <p:txBody>
          <a:bodyPr wrap="square" rtlCol="0">
            <a:spAutoFit/>
          </a:bodyPr>
          <a:lstStyle/>
          <a:p>
            <a:r>
              <a:rPr lang="en-US" dirty="0" smtClean="0"/>
              <a:t>Left-Handed: the graph is </a:t>
            </a:r>
            <a:r>
              <a:rPr lang="en-US" dirty="0" err="1" smtClean="0"/>
              <a:t>unimodal</a:t>
            </a:r>
            <a:r>
              <a:rPr lang="en-US" dirty="0" smtClean="0"/>
              <a:t> and symmetrical. It has a center of 66.4 and a spread of 4.34. It also has a hole at (66, 70). </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Gender vs. Hand (Marginal Distribution)</a:t>
            </a:r>
            <a:endParaRPr lang="en-US" dirty="0"/>
          </a:p>
        </p:txBody>
      </p:sp>
      <p:pic>
        <p:nvPicPr>
          <p:cNvPr id="81922" name="Picture 2"/>
          <p:cNvPicPr>
            <a:picLocks noGrp="1" noChangeAspect="1" noChangeArrowheads="1"/>
          </p:cNvPicPr>
          <p:nvPr>
            <p:ph sz="half" idx="1"/>
          </p:nvPr>
        </p:nvPicPr>
        <p:blipFill>
          <a:blip r:embed="rId2" cstate="print"/>
          <a:stretch>
            <a:fillRect/>
          </a:stretch>
        </p:blipFill>
        <p:spPr bwMode="auto">
          <a:xfrm>
            <a:off x="3657600" y="1600200"/>
            <a:ext cx="5041193" cy="3657600"/>
          </a:xfrm>
          <a:prstGeom prst="rect">
            <a:avLst/>
          </a:prstGeom>
          <a:noFill/>
          <a:ln w="9525">
            <a:noFill/>
            <a:miter lim="800000"/>
            <a:headEnd/>
            <a:tailEnd/>
          </a:ln>
          <a:effectLst/>
        </p:spPr>
      </p:pic>
      <p:sp>
        <p:nvSpPr>
          <p:cNvPr id="5" name="Content Placeholder 4"/>
          <p:cNvSpPr>
            <a:spLocks noGrp="1"/>
          </p:cNvSpPr>
          <p:nvPr>
            <p:ph sz="half" idx="2"/>
          </p:nvPr>
        </p:nvSpPr>
        <p:spPr>
          <a:xfrm>
            <a:off x="533400" y="3886200"/>
            <a:ext cx="2590800" cy="2743200"/>
          </a:xfrm>
        </p:spPr>
        <p:txBody>
          <a:bodyPr>
            <a:normAutofit fontScale="77500" lnSpcReduction="20000"/>
          </a:bodyPr>
          <a:lstStyle/>
          <a:p>
            <a:r>
              <a:rPr lang="en-US" dirty="0" smtClean="0"/>
              <a:t>Gender</a:t>
            </a:r>
          </a:p>
          <a:p>
            <a:pPr lvl="1"/>
            <a:r>
              <a:rPr lang="en-US" dirty="0" smtClean="0"/>
              <a:t>Female:</a:t>
            </a:r>
          </a:p>
          <a:p>
            <a:pPr lvl="2"/>
            <a:r>
              <a:rPr lang="en-US" dirty="0" smtClean="0"/>
              <a:t>8.695% Left-Handed</a:t>
            </a:r>
          </a:p>
          <a:p>
            <a:pPr lvl="2"/>
            <a:r>
              <a:rPr lang="en-US" dirty="0" smtClean="0"/>
              <a:t>91.304% Right-Handed</a:t>
            </a:r>
          </a:p>
          <a:p>
            <a:pPr lvl="1"/>
            <a:r>
              <a:rPr lang="en-US" dirty="0" smtClean="0"/>
              <a:t>Male:</a:t>
            </a:r>
          </a:p>
          <a:p>
            <a:pPr lvl="2"/>
            <a:r>
              <a:rPr lang="en-US" dirty="0" smtClean="0"/>
              <a:t>37.5% Left-Handed</a:t>
            </a:r>
          </a:p>
          <a:p>
            <a:pPr lvl="2"/>
            <a:r>
              <a:rPr lang="en-US" dirty="0" smtClean="0"/>
              <a:t>62.5% Right-Handed</a:t>
            </a:r>
            <a:endParaRPr lang="en-US" dirty="0"/>
          </a:p>
        </p:txBody>
      </p:sp>
      <p:sp>
        <p:nvSpPr>
          <p:cNvPr id="7" name="Content Placeholder 4"/>
          <p:cNvSpPr txBox="1">
            <a:spLocks/>
          </p:cNvSpPr>
          <p:nvPr/>
        </p:nvSpPr>
        <p:spPr>
          <a:xfrm>
            <a:off x="381000" y="1447800"/>
            <a:ext cx="2590800" cy="2667000"/>
          </a:xfrm>
          <a:prstGeom prst="rect">
            <a:avLst/>
          </a:prstGeom>
        </p:spPr>
        <p:txBody>
          <a:bodyPr vert="horz">
            <a:normAutofit fontScale="85000" lnSpcReduction="20000"/>
          </a:bodyPr>
          <a:lstStyle/>
          <a:p>
            <a:pPr marL="420624" marR="0" lvl="0" indent="-384048" algn="l" defTabSz="914400" rtl="0" eaLnBrk="1" fontAlgn="auto" latinLnBrk="0" hangingPunct="1">
              <a:lnSpc>
                <a:spcPct val="100000"/>
              </a:lnSpc>
              <a:spcBef>
                <a:spcPct val="20000"/>
              </a:spcBef>
              <a:spcAft>
                <a:spcPts val="0"/>
              </a:spcAft>
              <a:buClr>
                <a:schemeClr val="accent1"/>
              </a:buClr>
              <a:buSzPct val="80000"/>
              <a:buFont typeface="Wingdings 2"/>
              <a:buChar char=""/>
              <a:tabLst/>
              <a:defRPr/>
            </a:pPr>
            <a:r>
              <a:rPr kumimoji="0" lang="en-US" sz="2600" b="0" i="0" u="none" strike="noStrike" kern="1200" cap="none" spc="0" normalizeH="0" baseline="0" noProof="0" dirty="0" smtClean="0">
                <a:ln>
                  <a:noFill/>
                </a:ln>
                <a:solidFill>
                  <a:schemeClr val="tx1"/>
                </a:solidFill>
                <a:effectLst/>
                <a:uLnTx/>
                <a:uFillTx/>
                <a:latin typeface="+mn-lt"/>
                <a:ea typeface="+mn-ea"/>
                <a:cs typeface="+mn-cs"/>
              </a:rPr>
              <a:t>Preferred Hand:</a:t>
            </a:r>
          </a:p>
          <a:p>
            <a:pPr marL="722376" marR="0" lvl="1" indent="-274320" algn="l" defTabSz="914400" rtl="0" eaLnBrk="1" fontAlgn="auto" latinLnBrk="0" hangingPunct="1">
              <a:lnSpc>
                <a:spcPct val="100000"/>
              </a:lnSpc>
              <a:spcBef>
                <a:spcPct val="20000"/>
              </a:spcBef>
              <a:spcAft>
                <a:spcPts val="0"/>
              </a:spcAft>
              <a:buClr>
                <a:schemeClr val="accent1"/>
              </a:buClr>
              <a:buSzPct val="90000"/>
              <a:buFont typeface="Wingdings 2"/>
              <a:buChar char=""/>
              <a:tabLst/>
              <a:defRPr/>
            </a:pPr>
            <a:r>
              <a:rPr lang="en-US" sz="2200" dirty="0" smtClean="0"/>
              <a:t>Left</a:t>
            </a:r>
            <a:r>
              <a:rPr kumimoji="0" lang="en-US" sz="2200" b="0" i="0" u="none" strike="noStrike" kern="1200" cap="none" spc="0" normalizeH="0" baseline="0" noProof="0" dirty="0" smtClean="0">
                <a:ln>
                  <a:noFill/>
                </a:ln>
                <a:solidFill>
                  <a:schemeClr val="tx1"/>
                </a:solidFill>
                <a:effectLst/>
                <a:uLnTx/>
                <a:uFillTx/>
                <a:latin typeface="+mn-lt"/>
                <a:ea typeface="+mn-ea"/>
                <a:cs typeface="+mn-cs"/>
              </a:rPr>
              <a:t>:</a:t>
            </a:r>
          </a:p>
          <a:p>
            <a:pPr marL="1005840" marR="0" lvl="2" indent="-256032" algn="l" defTabSz="914400" rtl="0" eaLnBrk="1" fontAlgn="auto" latinLnBrk="0" hangingPunct="1">
              <a:lnSpc>
                <a:spcPct val="100000"/>
              </a:lnSpc>
              <a:spcBef>
                <a:spcPct val="20000"/>
              </a:spcBef>
              <a:spcAft>
                <a:spcPts val="0"/>
              </a:spcAft>
              <a:buClr>
                <a:schemeClr val="accent2"/>
              </a:buClr>
              <a:buSzPct val="85000"/>
              <a:buFont typeface="Arial"/>
              <a:buChar char="○"/>
              <a:tabLst/>
              <a:defRPr/>
            </a:pPr>
            <a:r>
              <a:rPr kumimoji="0" lang="en-US" sz="2000" b="0" i="0" u="none" strike="noStrike" kern="1200" cap="none" spc="0" normalizeH="0" baseline="0" noProof="0" dirty="0" smtClean="0">
                <a:ln>
                  <a:noFill/>
                </a:ln>
                <a:solidFill>
                  <a:schemeClr val="tx1"/>
                </a:solidFill>
                <a:effectLst/>
                <a:uLnTx/>
                <a:uFillTx/>
                <a:latin typeface="+mn-lt"/>
                <a:ea typeface="+mn-ea"/>
                <a:cs typeface="+mn-cs"/>
              </a:rPr>
              <a:t>40% Female</a:t>
            </a:r>
          </a:p>
          <a:p>
            <a:pPr marL="1005840" marR="0" lvl="2" indent="-256032" algn="l" defTabSz="914400" rtl="0" eaLnBrk="1" fontAlgn="auto" latinLnBrk="0" hangingPunct="1">
              <a:lnSpc>
                <a:spcPct val="100000"/>
              </a:lnSpc>
              <a:spcBef>
                <a:spcPct val="20000"/>
              </a:spcBef>
              <a:spcAft>
                <a:spcPts val="0"/>
              </a:spcAft>
              <a:buClr>
                <a:schemeClr val="accent2"/>
              </a:buClr>
              <a:buSzPct val="85000"/>
              <a:buFont typeface="Arial"/>
              <a:buChar char="○"/>
              <a:tabLst/>
              <a:defRPr/>
            </a:pPr>
            <a:r>
              <a:rPr kumimoji="0" lang="en-US" sz="2000" b="0" i="0" u="none" strike="noStrike" kern="1200" cap="none" spc="0" normalizeH="0" baseline="0" noProof="0" dirty="0" smtClean="0">
                <a:ln>
                  <a:noFill/>
                </a:ln>
                <a:solidFill>
                  <a:schemeClr val="tx1"/>
                </a:solidFill>
                <a:effectLst/>
                <a:uLnTx/>
                <a:uFillTx/>
                <a:latin typeface="+mn-lt"/>
                <a:ea typeface="+mn-ea"/>
                <a:cs typeface="+mn-cs"/>
              </a:rPr>
              <a:t>60% Male</a:t>
            </a:r>
          </a:p>
          <a:p>
            <a:pPr marL="722376" marR="0" lvl="1" indent="-274320" algn="l" defTabSz="914400" rtl="0" eaLnBrk="1" fontAlgn="auto" latinLnBrk="0" hangingPunct="1">
              <a:lnSpc>
                <a:spcPct val="100000"/>
              </a:lnSpc>
              <a:spcBef>
                <a:spcPct val="20000"/>
              </a:spcBef>
              <a:spcAft>
                <a:spcPts val="0"/>
              </a:spcAft>
              <a:buClr>
                <a:schemeClr val="accent1"/>
              </a:buClr>
              <a:buSzPct val="90000"/>
              <a:buFont typeface="Wingdings 2"/>
              <a:buChar char=""/>
              <a:tabLst/>
              <a:defRPr/>
            </a:pPr>
            <a:r>
              <a:rPr kumimoji="0" lang="en-US" sz="2200" b="0" i="0" u="none" strike="noStrike" kern="1200" cap="none" spc="0" normalizeH="0" baseline="0" noProof="0" dirty="0" smtClean="0">
                <a:ln>
                  <a:noFill/>
                </a:ln>
                <a:solidFill>
                  <a:schemeClr val="tx1"/>
                </a:solidFill>
                <a:effectLst/>
                <a:uLnTx/>
                <a:uFillTx/>
                <a:latin typeface="+mn-lt"/>
                <a:ea typeface="+mn-ea"/>
                <a:cs typeface="+mn-cs"/>
              </a:rPr>
              <a:t>Right:</a:t>
            </a:r>
          </a:p>
          <a:p>
            <a:pPr marL="1005840" marR="0" lvl="2" indent="-256032" algn="l" defTabSz="914400" rtl="0" eaLnBrk="1" fontAlgn="auto" latinLnBrk="0" hangingPunct="1">
              <a:lnSpc>
                <a:spcPct val="100000"/>
              </a:lnSpc>
              <a:spcBef>
                <a:spcPct val="20000"/>
              </a:spcBef>
              <a:spcAft>
                <a:spcPts val="0"/>
              </a:spcAft>
              <a:buClr>
                <a:schemeClr val="accent2"/>
              </a:buClr>
              <a:buSzPct val="85000"/>
              <a:buFont typeface="Arial"/>
              <a:buChar char="○"/>
              <a:tabLst/>
              <a:defRPr/>
            </a:pPr>
            <a:r>
              <a:rPr kumimoji="0" lang="en-US" sz="2000" b="0" i="0" u="none" strike="noStrike" kern="1200" cap="none" spc="0" normalizeH="0" baseline="0" noProof="0" dirty="0" smtClean="0">
                <a:ln>
                  <a:noFill/>
                </a:ln>
                <a:solidFill>
                  <a:schemeClr val="tx1"/>
                </a:solidFill>
                <a:effectLst/>
                <a:uLnTx/>
                <a:uFillTx/>
                <a:latin typeface="+mn-lt"/>
                <a:ea typeface="+mn-ea"/>
                <a:cs typeface="+mn-cs"/>
              </a:rPr>
              <a:t>80.769% Female</a:t>
            </a:r>
          </a:p>
          <a:p>
            <a:pPr marL="1005840" marR="0" lvl="2" indent="-256032" algn="l" defTabSz="914400" rtl="0" eaLnBrk="1" fontAlgn="auto" latinLnBrk="0" hangingPunct="1">
              <a:lnSpc>
                <a:spcPct val="100000"/>
              </a:lnSpc>
              <a:spcBef>
                <a:spcPct val="20000"/>
              </a:spcBef>
              <a:spcAft>
                <a:spcPts val="0"/>
              </a:spcAft>
              <a:buClr>
                <a:schemeClr val="accent2"/>
              </a:buClr>
              <a:buSzPct val="85000"/>
              <a:buFont typeface="Arial"/>
              <a:buChar char="○"/>
              <a:tabLst/>
              <a:defRPr/>
            </a:pPr>
            <a:r>
              <a:rPr kumimoji="0" lang="en-US" sz="2000" b="0" i="0" u="none" strike="noStrike" kern="1200" cap="none" spc="0" normalizeH="0" baseline="0" noProof="0" dirty="0" smtClean="0">
                <a:ln>
                  <a:noFill/>
                </a:ln>
                <a:solidFill>
                  <a:schemeClr val="tx1"/>
                </a:solidFill>
                <a:effectLst/>
                <a:uLnTx/>
                <a:uFillTx/>
                <a:latin typeface="+mn-lt"/>
                <a:ea typeface="+mn-ea"/>
                <a:cs typeface="+mn-cs"/>
              </a:rPr>
              <a:t>19.231% Male</a:t>
            </a:r>
            <a:endParaRPr kumimoji="0" lang="en-US" sz="20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Conditional Distribution</a:t>
            </a:r>
            <a:endParaRPr lang="en-US" dirty="0"/>
          </a:p>
        </p:txBody>
      </p:sp>
      <p:sp>
        <p:nvSpPr>
          <p:cNvPr id="4" name="Content Placeholder 3"/>
          <p:cNvSpPr>
            <a:spLocks noGrp="1"/>
          </p:cNvSpPr>
          <p:nvPr>
            <p:ph sz="half" idx="1"/>
          </p:nvPr>
        </p:nvSpPr>
        <p:spPr/>
        <p:txBody>
          <a:bodyPr/>
          <a:lstStyle/>
          <a:p>
            <a:pPr>
              <a:buNone/>
            </a:pPr>
            <a:r>
              <a:rPr lang="en-US" dirty="0" smtClean="0"/>
              <a:t>Left-Handed Female: 6.452%</a:t>
            </a:r>
          </a:p>
          <a:p>
            <a:endParaRPr lang="en-US" dirty="0" smtClean="0"/>
          </a:p>
          <a:p>
            <a:pPr>
              <a:buNone/>
            </a:pPr>
            <a:endParaRPr lang="en-US" dirty="0" smtClean="0"/>
          </a:p>
          <a:p>
            <a:pPr>
              <a:buNone/>
            </a:pPr>
            <a:r>
              <a:rPr lang="en-US" dirty="0" smtClean="0"/>
              <a:t>Right-Handed Female: 67.742%</a:t>
            </a:r>
          </a:p>
        </p:txBody>
      </p:sp>
      <p:sp>
        <p:nvSpPr>
          <p:cNvPr id="5" name="Content Placeholder 4"/>
          <p:cNvSpPr>
            <a:spLocks noGrp="1"/>
          </p:cNvSpPr>
          <p:nvPr>
            <p:ph sz="half" idx="2"/>
          </p:nvPr>
        </p:nvSpPr>
        <p:spPr>
          <a:xfrm>
            <a:off x="4648200" y="1600200"/>
            <a:ext cx="3657600" cy="4525963"/>
          </a:xfrm>
        </p:spPr>
        <p:txBody>
          <a:bodyPr/>
          <a:lstStyle/>
          <a:p>
            <a:pPr>
              <a:buNone/>
            </a:pPr>
            <a:r>
              <a:rPr lang="en-US" dirty="0" smtClean="0"/>
              <a:t>Left-Handed Male: 9.677%</a:t>
            </a:r>
          </a:p>
          <a:p>
            <a:endParaRPr lang="en-US" dirty="0" smtClean="0"/>
          </a:p>
          <a:p>
            <a:pPr>
              <a:buNone/>
            </a:pPr>
            <a:endParaRPr lang="en-US" dirty="0" smtClean="0"/>
          </a:p>
          <a:p>
            <a:pPr>
              <a:buNone/>
            </a:pPr>
            <a:r>
              <a:rPr lang="en-US" dirty="0" smtClean="0"/>
              <a:t>Right-Handed Male: 16.129%</a:t>
            </a:r>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Technic">
  <a:themeElements>
    <a:clrScheme name="Technic">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Technic">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Technic</Template>
  <TotalTime>148</TotalTime>
  <Words>345</Words>
  <Application>Microsoft Office PowerPoint</Application>
  <PresentationFormat>On-screen Show (4:3)</PresentationFormat>
  <Paragraphs>44</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Technic</vt:lpstr>
      <vt:lpstr>IT’S A STAT!</vt:lpstr>
      <vt:lpstr>Our Number Test</vt:lpstr>
      <vt:lpstr>Numbers Reached—Normal?</vt:lpstr>
      <vt:lpstr>Description of Data</vt:lpstr>
      <vt:lpstr>Gender vs. Number Reached</vt:lpstr>
      <vt:lpstr>Kyle vs. Bryanne</vt:lpstr>
      <vt:lpstr>Hand vs. Number Reached</vt:lpstr>
      <vt:lpstr>Gender vs. Hand (Marginal Distribution)</vt:lpstr>
      <vt:lpstr>Conditional Distribution</vt:lpstr>
      <vt:lpstr>Conclusion</vt:lpstr>
    </vt:vector>
  </TitlesOfParts>
  <Company>Central Bucks School District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IT’S A STAT!</dc:title>
  <dc:creator>Vollmer.B172</dc:creator>
  <cp:lastModifiedBy>Pollich Kids</cp:lastModifiedBy>
  <cp:revision>24</cp:revision>
  <dcterms:created xsi:type="dcterms:W3CDTF">2010-09-23T15:36:43Z</dcterms:created>
  <dcterms:modified xsi:type="dcterms:W3CDTF">2010-09-27T10:49:46Z</dcterms:modified>
</cp:coreProperties>
</file>